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101" d="100"/>
          <a:sy n="101" d="100"/>
        </p:scale>
        <p:origin x="18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56810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1932980"/>
            <a:ext cx="7556421" cy="293465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7702"/>
              </a:lnSpc>
              <a:buNone/>
            </a:pPr>
            <a:r>
              <a:rPr lang="en-US" sz="6162" b="1" dirty="0">
                <a:solidFill>
                  <a:srgbClr val="CBCCCE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IoT Data Collection and Monitoring System</a:t>
            </a:r>
            <a:endParaRPr lang="en-US" sz="6162" dirty="0"/>
          </a:p>
        </p:txBody>
      </p:sp>
      <p:sp>
        <p:nvSpPr>
          <p:cNvPr id="6" name="Text 2"/>
          <p:cNvSpPr/>
          <p:nvPr/>
        </p:nvSpPr>
        <p:spPr>
          <a:xfrm>
            <a:off x="793790" y="5207794"/>
            <a:ext cx="7556421" cy="10887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An IoT project that collects sensor data, transmits it over MQTT, and processes it on a Raspberry Pi. Integrates with AWS EC2 for global access and web interface.</a:t>
            </a:r>
            <a:endParaRPr lang="en-US" sz="1786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793790" y="2721412"/>
            <a:ext cx="6202799" cy="7087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581"/>
              </a:lnSpc>
              <a:buNone/>
            </a:pPr>
            <a:r>
              <a:rPr lang="en-US" sz="4465" b="1" dirty="0">
                <a:solidFill>
                  <a:srgbClr val="CBCCCE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Hardware Components</a:t>
            </a:r>
            <a:endParaRPr lang="en-US" sz="4465" dirty="0"/>
          </a:p>
        </p:txBody>
      </p:sp>
      <p:sp>
        <p:nvSpPr>
          <p:cNvPr id="5" name="Text 2"/>
          <p:cNvSpPr/>
          <p:nvPr/>
        </p:nvSpPr>
        <p:spPr>
          <a:xfrm>
            <a:off x="793790" y="3997166"/>
            <a:ext cx="2984778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1"/>
              </a:lnSpc>
              <a:buNone/>
            </a:pPr>
            <a:r>
              <a:rPr lang="en-US" sz="2233" b="1" dirty="0">
                <a:solidFill>
                  <a:srgbClr val="CBCCCE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ESP32 Microcontroller</a:t>
            </a:r>
            <a:endParaRPr lang="en-US" sz="2233" dirty="0"/>
          </a:p>
        </p:txBody>
      </p:sp>
      <p:sp>
        <p:nvSpPr>
          <p:cNvPr id="6" name="Text 3"/>
          <p:cNvSpPr/>
          <p:nvPr/>
        </p:nvSpPr>
        <p:spPr>
          <a:xfrm>
            <a:off x="793790" y="4578310"/>
            <a:ext cx="3978116" cy="7258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Collects sensor data and transmits it over MQTT</a:t>
            </a:r>
            <a:endParaRPr lang="en-US" sz="1786" dirty="0"/>
          </a:p>
        </p:txBody>
      </p:sp>
      <p:sp>
        <p:nvSpPr>
          <p:cNvPr id="7" name="Text 4"/>
          <p:cNvSpPr/>
          <p:nvPr/>
        </p:nvSpPr>
        <p:spPr>
          <a:xfrm>
            <a:off x="5332928" y="3997166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1"/>
              </a:lnSpc>
              <a:buNone/>
            </a:pPr>
            <a:r>
              <a:rPr lang="en-US" sz="2233" b="1" dirty="0">
                <a:solidFill>
                  <a:srgbClr val="CBCCCE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Raspberry Pi</a:t>
            </a:r>
            <a:endParaRPr lang="en-US" sz="2233" dirty="0"/>
          </a:p>
        </p:txBody>
      </p:sp>
      <p:sp>
        <p:nvSpPr>
          <p:cNvPr id="8" name="Text 5"/>
          <p:cNvSpPr/>
          <p:nvPr/>
        </p:nvSpPr>
        <p:spPr>
          <a:xfrm>
            <a:off x="5332928" y="4578310"/>
            <a:ext cx="3978116" cy="7258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Receives MQTT data, stores in database, and powers web interface</a:t>
            </a:r>
            <a:endParaRPr lang="en-US" sz="1786" dirty="0"/>
          </a:p>
        </p:txBody>
      </p:sp>
      <p:sp>
        <p:nvSpPr>
          <p:cNvPr id="9" name="Text 6"/>
          <p:cNvSpPr/>
          <p:nvPr/>
        </p:nvSpPr>
        <p:spPr>
          <a:xfrm>
            <a:off x="9872067" y="3997166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1"/>
              </a:lnSpc>
              <a:buNone/>
            </a:pPr>
            <a:r>
              <a:rPr lang="en-US" sz="2233" b="1" dirty="0">
                <a:solidFill>
                  <a:srgbClr val="CBCCCE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AWS EC2 Instance</a:t>
            </a:r>
            <a:endParaRPr lang="en-US" sz="2233" dirty="0"/>
          </a:p>
        </p:txBody>
      </p:sp>
      <p:sp>
        <p:nvSpPr>
          <p:cNvPr id="10" name="Text 7"/>
          <p:cNvSpPr/>
          <p:nvPr/>
        </p:nvSpPr>
        <p:spPr>
          <a:xfrm>
            <a:off x="9872067" y="4578310"/>
            <a:ext cx="3978116" cy="7258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Hosts web application for global access and monitoring</a:t>
            </a:r>
            <a:endParaRPr lang="en-US" sz="1786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80190" y="685800"/>
            <a:ext cx="7556421" cy="141755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581"/>
              </a:lnSpc>
              <a:buNone/>
            </a:pPr>
            <a:r>
              <a:rPr lang="en-US" sz="4465" b="1" dirty="0">
                <a:solidFill>
                  <a:srgbClr val="CBCCCE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Data Collection and Transmission</a:t>
            </a:r>
            <a:endParaRPr lang="en-US" sz="4465" dirty="0"/>
          </a:p>
        </p:txBody>
      </p:sp>
      <p:sp>
        <p:nvSpPr>
          <p:cNvPr id="6" name="Shape 2"/>
          <p:cNvSpPr/>
          <p:nvPr/>
        </p:nvSpPr>
        <p:spPr>
          <a:xfrm>
            <a:off x="6605111" y="2443520"/>
            <a:ext cx="30480" cy="5100280"/>
          </a:xfrm>
          <a:prstGeom prst="roundRect">
            <a:avLst>
              <a:gd name="adj" fmla="val 312558"/>
            </a:avLst>
          </a:prstGeom>
          <a:solidFill>
            <a:srgbClr val="56565B"/>
          </a:solidFill>
          <a:ln/>
        </p:spPr>
      </p:sp>
      <p:sp>
        <p:nvSpPr>
          <p:cNvPr id="7" name="Shape 3"/>
          <p:cNvSpPr/>
          <p:nvPr/>
        </p:nvSpPr>
        <p:spPr>
          <a:xfrm>
            <a:off x="6845022" y="2938582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56565B"/>
          </a:solidFill>
          <a:ln/>
        </p:spPr>
      </p:sp>
      <p:sp>
        <p:nvSpPr>
          <p:cNvPr id="8" name="Shape 4"/>
          <p:cNvSpPr/>
          <p:nvPr/>
        </p:nvSpPr>
        <p:spPr>
          <a:xfrm>
            <a:off x="6365200" y="2698671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9" name="Text 5"/>
          <p:cNvSpPr/>
          <p:nvPr/>
        </p:nvSpPr>
        <p:spPr>
          <a:xfrm>
            <a:off x="6554510" y="2783681"/>
            <a:ext cx="131683" cy="3402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79"/>
              </a:lnSpc>
              <a:buNone/>
            </a:pPr>
            <a:r>
              <a:rPr lang="en-US" sz="2679" b="1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1</a:t>
            </a:r>
            <a:endParaRPr lang="en-US" sz="2679" dirty="0"/>
          </a:p>
        </p:txBody>
      </p:sp>
      <p:sp>
        <p:nvSpPr>
          <p:cNvPr id="10" name="Text 6"/>
          <p:cNvSpPr/>
          <p:nvPr/>
        </p:nvSpPr>
        <p:spPr>
          <a:xfrm>
            <a:off x="7867888" y="2670334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1"/>
              </a:lnSpc>
              <a:buNone/>
            </a:pPr>
            <a:r>
              <a:rPr lang="en-US" sz="2233" b="1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Sensor Data</a:t>
            </a:r>
            <a:endParaRPr lang="en-US" sz="2233" dirty="0"/>
          </a:p>
        </p:txBody>
      </p:sp>
      <p:sp>
        <p:nvSpPr>
          <p:cNvPr id="11" name="Text 7"/>
          <p:cNvSpPr/>
          <p:nvPr/>
        </p:nvSpPr>
        <p:spPr>
          <a:xfrm>
            <a:off x="7867888" y="3160752"/>
            <a:ext cx="5968722" cy="7258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858"/>
              </a:lnSpc>
              <a:buNone/>
            </a:pPr>
            <a:r>
              <a:rPr lang="en-US" sz="1786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ESP32 reads from temperature, humidity, and motion sensors</a:t>
            </a:r>
            <a:endParaRPr lang="en-US" sz="1786" dirty="0"/>
          </a:p>
        </p:txBody>
      </p:sp>
      <p:sp>
        <p:nvSpPr>
          <p:cNvPr id="12" name="Shape 8"/>
          <p:cNvSpPr/>
          <p:nvPr/>
        </p:nvSpPr>
        <p:spPr>
          <a:xfrm>
            <a:off x="6845022" y="4835247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56565B"/>
          </a:solidFill>
          <a:ln/>
        </p:spPr>
      </p:sp>
      <p:sp>
        <p:nvSpPr>
          <p:cNvPr id="13" name="Shape 9"/>
          <p:cNvSpPr/>
          <p:nvPr/>
        </p:nvSpPr>
        <p:spPr>
          <a:xfrm>
            <a:off x="6365200" y="459533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4" name="Text 10"/>
          <p:cNvSpPr/>
          <p:nvPr/>
        </p:nvSpPr>
        <p:spPr>
          <a:xfrm>
            <a:off x="6525578" y="4680347"/>
            <a:ext cx="189548" cy="3402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79"/>
              </a:lnSpc>
              <a:buNone/>
            </a:pPr>
            <a:r>
              <a:rPr lang="en-US" sz="2679" b="1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2</a:t>
            </a:r>
            <a:endParaRPr lang="en-US" sz="2679" dirty="0"/>
          </a:p>
        </p:txBody>
      </p:sp>
      <p:sp>
        <p:nvSpPr>
          <p:cNvPr id="15" name="Text 11"/>
          <p:cNvSpPr/>
          <p:nvPr/>
        </p:nvSpPr>
        <p:spPr>
          <a:xfrm>
            <a:off x="7867888" y="4566999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1"/>
              </a:lnSpc>
              <a:buNone/>
            </a:pPr>
            <a:r>
              <a:rPr lang="en-US" sz="2233" b="1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MQTT Messaging</a:t>
            </a:r>
            <a:endParaRPr lang="en-US" sz="2233" dirty="0"/>
          </a:p>
        </p:txBody>
      </p:sp>
      <p:sp>
        <p:nvSpPr>
          <p:cNvPr id="16" name="Text 12"/>
          <p:cNvSpPr/>
          <p:nvPr/>
        </p:nvSpPr>
        <p:spPr>
          <a:xfrm>
            <a:off x="7867888" y="5057418"/>
            <a:ext cx="5968722" cy="3629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858"/>
              </a:lnSpc>
              <a:buNone/>
            </a:pPr>
            <a:r>
              <a:rPr lang="en-US" sz="1786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ESP32 publishes sensor data to MQTT broker</a:t>
            </a:r>
            <a:endParaRPr lang="en-US" sz="1786" dirty="0"/>
          </a:p>
        </p:txBody>
      </p:sp>
      <p:sp>
        <p:nvSpPr>
          <p:cNvPr id="17" name="Shape 13"/>
          <p:cNvSpPr/>
          <p:nvPr/>
        </p:nvSpPr>
        <p:spPr>
          <a:xfrm>
            <a:off x="6845022" y="6369010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56565B"/>
          </a:solidFill>
          <a:ln/>
        </p:spPr>
      </p:sp>
      <p:sp>
        <p:nvSpPr>
          <p:cNvPr id="18" name="Shape 14"/>
          <p:cNvSpPr/>
          <p:nvPr/>
        </p:nvSpPr>
        <p:spPr>
          <a:xfrm>
            <a:off x="6365200" y="612909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9" name="Text 15"/>
          <p:cNvSpPr/>
          <p:nvPr/>
        </p:nvSpPr>
        <p:spPr>
          <a:xfrm>
            <a:off x="6521768" y="6214110"/>
            <a:ext cx="197048" cy="3402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79"/>
              </a:lnSpc>
              <a:buNone/>
            </a:pPr>
            <a:r>
              <a:rPr lang="en-US" sz="2679" b="1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3</a:t>
            </a:r>
            <a:endParaRPr lang="en-US" sz="2679" dirty="0"/>
          </a:p>
        </p:txBody>
      </p:sp>
      <p:sp>
        <p:nvSpPr>
          <p:cNvPr id="20" name="Text 16"/>
          <p:cNvSpPr/>
          <p:nvPr/>
        </p:nvSpPr>
        <p:spPr>
          <a:xfrm>
            <a:off x="7867888" y="6100763"/>
            <a:ext cx="3199567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1"/>
              </a:lnSpc>
              <a:buNone/>
            </a:pPr>
            <a:r>
              <a:rPr lang="en-US" sz="2233" b="1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Raspberry Pi Subscriber</a:t>
            </a:r>
            <a:endParaRPr lang="en-US" sz="2233" dirty="0"/>
          </a:p>
        </p:txBody>
      </p:sp>
      <p:sp>
        <p:nvSpPr>
          <p:cNvPr id="21" name="Text 17"/>
          <p:cNvSpPr/>
          <p:nvPr/>
        </p:nvSpPr>
        <p:spPr>
          <a:xfrm>
            <a:off x="7867888" y="6591181"/>
            <a:ext cx="5968722" cy="7258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858"/>
              </a:lnSpc>
              <a:buNone/>
            </a:pPr>
            <a:r>
              <a:rPr lang="en-US" sz="1786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Raspberry Pi subscribes to MQTT topics and receives data</a:t>
            </a:r>
            <a:endParaRPr lang="en-US" sz="1786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793790" y="2721412"/>
            <a:ext cx="7710368" cy="7087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581"/>
              </a:lnSpc>
              <a:buNone/>
            </a:pPr>
            <a:r>
              <a:rPr lang="en-US" sz="4465" b="1" dirty="0">
                <a:solidFill>
                  <a:srgbClr val="CBCCCE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Data Processing and Storage</a:t>
            </a:r>
            <a:endParaRPr lang="en-US" sz="4465" dirty="0"/>
          </a:p>
        </p:txBody>
      </p:sp>
      <p:sp>
        <p:nvSpPr>
          <p:cNvPr id="5" name="Text 2"/>
          <p:cNvSpPr/>
          <p:nvPr/>
        </p:nvSpPr>
        <p:spPr>
          <a:xfrm>
            <a:off x="793790" y="3997166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1"/>
              </a:lnSpc>
              <a:buNone/>
            </a:pPr>
            <a:r>
              <a:rPr lang="en-US" sz="2233" b="1" dirty="0">
                <a:solidFill>
                  <a:srgbClr val="CBCCCE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MariaDB Database</a:t>
            </a:r>
            <a:endParaRPr lang="en-US" sz="2233" dirty="0"/>
          </a:p>
        </p:txBody>
      </p:sp>
      <p:sp>
        <p:nvSpPr>
          <p:cNvPr id="6" name="Text 3"/>
          <p:cNvSpPr/>
          <p:nvPr/>
        </p:nvSpPr>
        <p:spPr>
          <a:xfrm>
            <a:off x="793790" y="4578310"/>
            <a:ext cx="3978116" cy="7258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Raspberry Pi stores last 30 days of sensor data in database</a:t>
            </a:r>
            <a:endParaRPr lang="en-US" sz="1786" dirty="0"/>
          </a:p>
        </p:txBody>
      </p:sp>
      <p:sp>
        <p:nvSpPr>
          <p:cNvPr id="7" name="Text 4"/>
          <p:cNvSpPr/>
          <p:nvPr/>
        </p:nvSpPr>
        <p:spPr>
          <a:xfrm>
            <a:off x="5332928" y="3997166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1"/>
              </a:lnSpc>
              <a:buNone/>
            </a:pPr>
            <a:r>
              <a:rPr lang="en-US" sz="2233" b="1" dirty="0">
                <a:solidFill>
                  <a:srgbClr val="CBCCCE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Data Aggregation</a:t>
            </a:r>
            <a:endParaRPr lang="en-US" sz="2233" dirty="0"/>
          </a:p>
        </p:txBody>
      </p:sp>
      <p:sp>
        <p:nvSpPr>
          <p:cNvPr id="8" name="Text 5"/>
          <p:cNvSpPr/>
          <p:nvPr/>
        </p:nvSpPr>
        <p:spPr>
          <a:xfrm>
            <a:off x="5332928" y="4578310"/>
            <a:ext cx="3978116" cy="7258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Raspberry Pi processes raw sensor data and calculates averages</a:t>
            </a:r>
            <a:endParaRPr lang="en-US" sz="1786" dirty="0"/>
          </a:p>
        </p:txBody>
      </p:sp>
      <p:sp>
        <p:nvSpPr>
          <p:cNvPr id="9" name="Text 6"/>
          <p:cNvSpPr/>
          <p:nvPr/>
        </p:nvSpPr>
        <p:spPr>
          <a:xfrm>
            <a:off x="9872067" y="3997166"/>
            <a:ext cx="2896910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1"/>
              </a:lnSpc>
              <a:buNone/>
            </a:pPr>
            <a:r>
              <a:rPr lang="en-US" sz="2233" b="1" dirty="0">
                <a:solidFill>
                  <a:srgbClr val="CBCCCE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On-Demand Retrieval</a:t>
            </a:r>
            <a:endParaRPr lang="en-US" sz="2233" dirty="0"/>
          </a:p>
        </p:txBody>
      </p:sp>
      <p:sp>
        <p:nvSpPr>
          <p:cNvPr id="10" name="Text 7"/>
          <p:cNvSpPr/>
          <p:nvPr/>
        </p:nvSpPr>
        <p:spPr>
          <a:xfrm>
            <a:off x="9872067" y="4578310"/>
            <a:ext cx="3978116" cy="7258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Web interface allows users to view historical sensor data</a:t>
            </a:r>
            <a:endParaRPr lang="en-US" sz="1786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1428869"/>
            <a:ext cx="7494270" cy="7087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581"/>
              </a:lnSpc>
              <a:buNone/>
            </a:pPr>
            <a:r>
              <a:rPr lang="en-US" sz="4465" b="1" dirty="0">
                <a:solidFill>
                  <a:srgbClr val="CBCCCE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Web Interface Development</a:t>
            </a:r>
            <a:endParaRPr lang="en-US" sz="4465" dirty="0"/>
          </a:p>
        </p:txBody>
      </p:sp>
      <p:sp>
        <p:nvSpPr>
          <p:cNvPr id="6" name="Shape 2"/>
          <p:cNvSpPr/>
          <p:nvPr/>
        </p:nvSpPr>
        <p:spPr>
          <a:xfrm>
            <a:off x="793790" y="2477810"/>
            <a:ext cx="3664863" cy="2047994"/>
          </a:xfrm>
          <a:prstGeom prst="roundRect">
            <a:avLst>
              <a:gd name="adj" fmla="val 4652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1028224" y="2712244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1"/>
              </a:lnSpc>
              <a:buNone/>
            </a:pPr>
            <a:r>
              <a:rPr lang="en-US" sz="2233" b="1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Flask Web Server</a:t>
            </a:r>
            <a:endParaRPr lang="en-US" sz="2233" dirty="0"/>
          </a:p>
        </p:txBody>
      </p:sp>
      <p:sp>
        <p:nvSpPr>
          <p:cNvPr id="8" name="Text 4"/>
          <p:cNvSpPr/>
          <p:nvPr/>
        </p:nvSpPr>
        <p:spPr>
          <a:xfrm>
            <a:off x="1028224" y="3202662"/>
            <a:ext cx="3195995" cy="10887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Raspberry Pi runs a Flask application to serve the web interface</a:t>
            </a:r>
            <a:endParaRPr lang="en-US" sz="1786" dirty="0"/>
          </a:p>
        </p:txBody>
      </p:sp>
      <p:sp>
        <p:nvSpPr>
          <p:cNvPr id="9" name="Shape 5"/>
          <p:cNvSpPr/>
          <p:nvPr/>
        </p:nvSpPr>
        <p:spPr>
          <a:xfrm>
            <a:off x="4685467" y="2477810"/>
            <a:ext cx="3664863" cy="2047994"/>
          </a:xfrm>
          <a:prstGeom prst="roundRect">
            <a:avLst>
              <a:gd name="adj" fmla="val 4652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0" name="Text 6"/>
          <p:cNvSpPr/>
          <p:nvPr/>
        </p:nvSpPr>
        <p:spPr>
          <a:xfrm>
            <a:off x="4919901" y="2712244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1"/>
              </a:lnSpc>
              <a:buNone/>
            </a:pPr>
            <a:r>
              <a:rPr lang="en-US" sz="2233" b="1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Interactive Charts</a:t>
            </a:r>
            <a:endParaRPr lang="en-US" sz="2233" dirty="0"/>
          </a:p>
        </p:txBody>
      </p:sp>
      <p:sp>
        <p:nvSpPr>
          <p:cNvPr id="11" name="Text 7"/>
          <p:cNvSpPr/>
          <p:nvPr/>
        </p:nvSpPr>
        <p:spPr>
          <a:xfrm>
            <a:off x="4919901" y="3202662"/>
            <a:ext cx="3195995" cy="10887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Visualize sensor data trends using JavaScript charting libraries</a:t>
            </a:r>
            <a:endParaRPr lang="en-US" sz="1786" dirty="0"/>
          </a:p>
        </p:txBody>
      </p:sp>
      <p:sp>
        <p:nvSpPr>
          <p:cNvPr id="12" name="Shape 8"/>
          <p:cNvSpPr/>
          <p:nvPr/>
        </p:nvSpPr>
        <p:spPr>
          <a:xfrm>
            <a:off x="793790" y="4752618"/>
            <a:ext cx="3664863" cy="2047994"/>
          </a:xfrm>
          <a:prstGeom prst="roundRect">
            <a:avLst>
              <a:gd name="adj" fmla="val 4652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3" name="Text 9"/>
          <p:cNvSpPr/>
          <p:nvPr/>
        </p:nvSpPr>
        <p:spPr>
          <a:xfrm>
            <a:off x="1028224" y="4987052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1"/>
              </a:lnSpc>
              <a:buNone/>
            </a:pPr>
            <a:r>
              <a:rPr lang="en-US" sz="2233" b="1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Mobile Responsive</a:t>
            </a:r>
            <a:endParaRPr lang="en-US" sz="2233" dirty="0"/>
          </a:p>
        </p:txBody>
      </p:sp>
      <p:sp>
        <p:nvSpPr>
          <p:cNvPr id="14" name="Text 10"/>
          <p:cNvSpPr/>
          <p:nvPr/>
        </p:nvSpPr>
        <p:spPr>
          <a:xfrm>
            <a:off x="1028224" y="5477470"/>
            <a:ext cx="3195995" cy="7258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Ensure the web interface is accessible on any device</a:t>
            </a:r>
            <a:endParaRPr lang="en-US" sz="1786" dirty="0"/>
          </a:p>
        </p:txBody>
      </p:sp>
      <p:sp>
        <p:nvSpPr>
          <p:cNvPr id="15" name="Shape 11"/>
          <p:cNvSpPr/>
          <p:nvPr/>
        </p:nvSpPr>
        <p:spPr>
          <a:xfrm>
            <a:off x="4685467" y="4752618"/>
            <a:ext cx="3664863" cy="2047994"/>
          </a:xfrm>
          <a:prstGeom prst="roundRect">
            <a:avLst>
              <a:gd name="adj" fmla="val 4652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6" name="Text 12"/>
          <p:cNvSpPr/>
          <p:nvPr/>
        </p:nvSpPr>
        <p:spPr>
          <a:xfrm>
            <a:off x="4919901" y="4987052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1"/>
              </a:lnSpc>
              <a:buNone/>
            </a:pPr>
            <a:r>
              <a:rPr lang="en-US" sz="2233" b="1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Authentication</a:t>
            </a:r>
            <a:endParaRPr lang="en-US" sz="2233" dirty="0"/>
          </a:p>
        </p:txBody>
      </p:sp>
      <p:sp>
        <p:nvSpPr>
          <p:cNvPr id="17" name="Text 13"/>
          <p:cNvSpPr/>
          <p:nvPr/>
        </p:nvSpPr>
        <p:spPr>
          <a:xfrm>
            <a:off x="4919901" y="5477470"/>
            <a:ext cx="3195995" cy="10887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Add user authentication to secure the monitoring dashboard</a:t>
            </a:r>
            <a:endParaRPr lang="en-US" sz="1786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80190" y="2403872"/>
            <a:ext cx="5670590" cy="7087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581"/>
              </a:lnSpc>
              <a:buNone/>
            </a:pPr>
            <a:r>
              <a:rPr lang="en-US" sz="4465" b="1" dirty="0">
                <a:solidFill>
                  <a:srgbClr val="CBCCCE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AWS EC2 Integration</a:t>
            </a:r>
            <a:endParaRPr lang="en-US" sz="4465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0190" y="3452813"/>
            <a:ext cx="566976" cy="566976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6280190" y="4246602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1"/>
              </a:lnSpc>
              <a:buNone/>
            </a:pPr>
            <a:r>
              <a:rPr lang="en-US" sz="2233" b="1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Global Access</a:t>
            </a:r>
            <a:endParaRPr lang="en-US" sz="2233" dirty="0"/>
          </a:p>
        </p:txBody>
      </p:sp>
      <p:sp>
        <p:nvSpPr>
          <p:cNvPr id="8" name="Text 3"/>
          <p:cNvSpPr/>
          <p:nvPr/>
        </p:nvSpPr>
        <p:spPr>
          <a:xfrm>
            <a:off x="6280190" y="4737021"/>
            <a:ext cx="3608070" cy="10887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858"/>
              </a:lnSpc>
              <a:buNone/>
            </a:pPr>
            <a:r>
              <a:rPr lang="en-US" sz="1786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Deploy the web interface on an AWS EC2 instance for worldwide visibility</a:t>
            </a:r>
            <a:endParaRPr lang="en-US" sz="1786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28421" y="3452813"/>
            <a:ext cx="566976" cy="566976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10228421" y="4246602"/>
            <a:ext cx="3384352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1"/>
              </a:lnSpc>
              <a:buNone/>
            </a:pPr>
            <a:r>
              <a:rPr lang="en-US" sz="2233" b="1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Centralized Management</a:t>
            </a:r>
            <a:endParaRPr lang="en-US" sz="2233" dirty="0"/>
          </a:p>
        </p:txBody>
      </p:sp>
      <p:sp>
        <p:nvSpPr>
          <p:cNvPr id="11" name="Text 5"/>
          <p:cNvSpPr/>
          <p:nvPr/>
        </p:nvSpPr>
        <p:spPr>
          <a:xfrm>
            <a:off x="10228421" y="4737021"/>
            <a:ext cx="3608189" cy="10887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858"/>
              </a:lnSpc>
              <a:buNone/>
            </a:pPr>
            <a:r>
              <a:rPr lang="en-US" sz="1786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AWS Console provides a unified view for monitoring and administration</a:t>
            </a:r>
            <a:endParaRPr lang="en-US" sz="1786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3662720"/>
            <a:ext cx="7499390" cy="7087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581"/>
              </a:lnSpc>
              <a:buNone/>
            </a:pPr>
            <a:r>
              <a:rPr lang="en-US" sz="4465" b="1" dirty="0">
                <a:solidFill>
                  <a:srgbClr val="CBCCCE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Deployment and Monitoring</a:t>
            </a:r>
            <a:endParaRPr lang="en-US" sz="4465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4711660"/>
            <a:ext cx="4347567" cy="907256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1020604" y="5959078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1"/>
              </a:lnSpc>
              <a:buNone/>
            </a:pPr>
            <a:r>
              <a:rPr lang="en-US" sz="2233" b="1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Deployment</a:t>
            </a:r>
            <a:endParaRPr lang="en-US" sz="2233" dirty="0"/>
          </a:p>
        </p:txBody>
      </p:sp>
      <p:sp>
        <p:nvSpPr>
          <p:cNvPr id="8" name="Text 3"/>
          <p:cNvSpPr/>
          <p:nvPr/>
        </p:nvSpPr>
        <p:spPr>
          <a:xfrm>
            <a:off x="1020604" y="6449497"/>
            <a:ext cx="3893939" cy="7258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858"/>
              </a:lnSpc>
              <a:buNone/>
            </a:pPr>
            <a:r>
              <a:rPr lang="en-US" sz="1786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Install and configure all hardware and software components</a:t>
            </a:r>
            <a:endParaRPr lang="en-US" sz="1786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41357" y="4711660"/>
            <a:ext cx="4347567" cy="907256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5368171" y="5959078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1"/>
              </a:lnSpc>
              <a:buNone/>
            </a:pPr>
            <a:r>
              <a:rPr lang="en-US" sz="2233" b="1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Monitoring</a:t>
            </a:r>
            <a:endParaRPr lang="en-US" sz="2233" dirty="0"/>
          </a:p>
        </p:txBody>
      </p:sp>
      <p:sp>
        <p:nvSpPr>
          <p:cNvPr id="11" name="Text 5"/>
          <p:cNvSpPr/>
          <p:nvPr/>
        </p:nvSpPr>
        <p:spPr>
          <a:xfrm>
            <a:off x="5368171" y="6449497"/>
            <a:ext cx="3893939" cy="7258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858"/>
              </a:lnSpc>
              <a:buNone/>
            </a:pPr>
            <a:r>
              <a:rPr lang="en-US" sz="1786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Track system health, data integrity, and user activity</a:t>
            </a:r>
            <a:endParaRPr lang="en-US" sz="1786" dirty="0"/>
          </a:p>
        </p:txBody>
      </p:sp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88924" y="4711660"/>
            <a:ext cx="4347567" cy="907256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9715738" y="5959078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1"/>
              </a:lnSpc>
              <a:buNone/>
            </a:pPr>
            <a:r>
              <a:rPr lang="en-US" sz="2233" b="1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Maintenance</a:t>
            </a:r>
            <a:endParaRPr lang="en-US" sz="2233" dirty="0"/>
          </a:p>
        </p:txBody>
      </p:sp>
      <p:sp>
        <p:nvSpPr>
          <p:cNvPr id="14" name="Text 7"/>
          <p:cNvSpPr/>
          <p:nvPr/>
        </p:nvSpPr>
        <p:spPr>
          <a:xfrm>
            <a:off x="9715738" y="6449497"/>
            <a:ext cx="3893939" cy="7258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858"/>
              </a:lnSpc>
              <a:buNone/>
            </a:pPr>
            <a:r>
              <a:rPr lang="en-US" sz="1786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Perform regular updates and address any issues that arise</a:t>
            </a:r>
            <a:endParaRPr lang="en-US" sz="1786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80190" y="1111091"/>
            <a:ext cx="7556421" cy="141755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581"/>
              </a:lnSpc>
              <a:buNone/>
            </a:pPr>
            <a:r>
              <a:rPr lang="en-US" sz="4465" b="1" dirty="0">
                <a:solidFill>
                  <a:srgbClr val="CBCCCE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Conclusion and Future Enhancements</a:t>
            </a:r>
            <a:endParaRPr lang="en-US" sz="4465" dirty="0"/>
          </a:p>
        </p:txBody>
      </p:sp>
      <p:sp>
        <p:nvSpPr>
          <p:cNvPr id="6" name="Shape 2"/>
          <p:cNvSpPr/>
          <p:nvPr/>
        </p:nvSpPr>
        <p:spPr>
          <a:xfrm>
            <a:off x="6280190" y="312396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6469499" y="3208973"/>
            <a:ext cx="131683" cy="3402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79"/>
              </a:lnSpc>
              <a:buNone/>
            </a:pPr>
            <a:r>
              <a:rPr lang="en-US" sz="2679" b="1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1</a:t>
            </a:r>
            <a:endParaRPr lang="en-US" sz="2679" dirty="0"/>
          </a:p>
        </p:txBody>
      </p:sp>
      <p:sp>
        <p:nvSpPr>
          <p:cNvPr id="8" name="Text 4"/>
          <p:cNvSpPr/>
          <p:nvPr/>
        </p:nvSpPr>
        <p:spPr>
          <a:xfrm>
            <a:off x="7017306" y="3123962"/>
            <a:ext cx="2888099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1"/>
              </a:lnSpc>
              <a:buNone/>
            </a:pPr>
            <a:r>
              <a:rPr lang="en-US" sz="2233" b="1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Scalable Architecture</a:t>
            </a:r>
            <a:endParaRPr lang="en-US" sz="2233" dirty="0"/>
          </a:p>
        </p:txBody>
      </p:sp>
      <p:sp>
        <p:nvSpPr>
          <p:cNvPr id="9" name="Text 5"/>
          <p:cNvSpPr/>
          <p:nvPr/>
        </p:nvSpPr>
        <p:spPr>
          <a:xfrm>
            <a:off x="7017306" y="3614380"/>
            <a:ext cx="2927747" cy="10887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Designed to handle increasing sensor data and user demands</a:t>
            </a:r>
            <a:endParaRPr lang="en-US" sz="1786" dirty="0"/>
          </a:p>
        </p:txBody>
      </p:sp>
      <p:sp>
        <p:nvSpPr>
          <p:cNvPr id="10" name="Shape 6"/>
          <p:cNvSpPr/>
          <p:nvPr/>
        </p:nvSpPr>
        <p:spPr>
          <a:xfrm>
            <a:off x="10171867" y="312396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1" name="Text 7"/>
          <p:cNvSpPr/>
          <p:nvPr/>
        </p:nvSpPr>
        <p:spPr>
          <a:xfrm>
            <a:off x="10332244" y="3208973"/>
            <a:ext cx="189548" cy="3402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79"/>
              </a:lnSpc>
              <a:buNone/>
            </a:pPr>
            <a:r>
              <a:rPr lang="en-US" sz="2679" b="1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2</a:t>
            </a:r>
            <a:endParaRPr lang="en-US" sz="2679" dirty="0"/>
          </a:p>
        </p:txBody>
      </p:sp>
      <p:sp>
        <p:nvSpPr>
          <p:cNvPr id="12" name="Text 8"/>
          <p:cNvSpPr/>
          <p:nvPr/>
        </p:nvSpPr>
        <p:spPr>
          <a:xfrm>
            <a:off x="10908983" y="3123962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1"/>
              </a:lnSpc>
              <a:buNone/>
            </a:pPr>
            <a:r>
              <a:rPr lang="en-US" sz="2233" b="1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Actionable Insights</a:t>
            </a:r>
            <a:endParaRPr lang="en-US" sz="2233" dirty="0"/>
          </a:p>
        </p:txBody>
      </p:sp>
      <p:sp>
        <p:nvSpPr>
          <p:cNvPr id="13" name="Text 9"/>
          <p:cNvSpPr/>
          <p:nvPr/>
        </p:nvSpPr>
        <p:spPr>
          <a:xfrm>
            <a:off x="10908983" y="3614380"/>
            <a:ext cx="2927747" cy="10887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Empower users to make informed decisions based on data</a:t>
            </a:r>
            <a:endParaRPr lang="en-US" sz="1786" dirty="0"/>
          </a:p>
        </p:txBody>
      </p:sp>
      <p:sp>
        <p:nvSpPr>
          <p:cNvPr id="14" name="Shape 10"/>
          <p:cNvSpPr/>
          <p:nvPr/>
        </p:nvSpPr>
        <p:spPr>
          <a:xfrm>
            <a:off x="6280190" y="518505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5" name="Text 11"/>
          <p:cNvSpPr/>
          <p:nvPr/>
        </p:nvSpPr>
        <p:spPr>
          <a:xfrm>
            <a:off x="6436757" y="5270063"/>
            <a:ext cx="197048" cy="3402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79"/>
              </a:lnSpc>
              <a:buNone/>
            </a:pPr>
            <a:r>
              <a:rPr lang="en-US" sz="2679" b="1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3</a:t>
            </a:r>
            <a:endParaRPr lang="en-US" sz="2679" dirty="0"/>
          </a:p>
        </p:txBody>
      </p:sp>
      <p:sp>
        <p:nvSpPr>
          <p:cNvPr id="16" name="Text 12"/>
          <p:cNvSpPr/>
          <p:nvPr/>
        </p:nvSpPr>
        <p:spPr>
          <a:xfrm>
            <a:off x="7017306" y="5185053"/>
            <a:ext cx="2927747" cy="7086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1"/>
              </a:lnSpc>
              <a:buNone/>
            </a:pPr>
            <a:r>
              <a:rPr lang="en-US" sz="2233" b="1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Continuous Improvement</a:t>
            </a:r>
            <a:endParaRPr lang="en-US" sz="2233" dirty="0"/>
          </a:p>
        </p:txBody>
      </p:sp>
      <p:sp>
        <p:nvSpPr>
          <p:cNvPr id="17" name="Text 13"/>
          <p:cNvSpPr/>
          <p:nvPr/>
        </p:nvSpPr>
        <p:spPr>
          <a:xfrm>
            <a:off x="7017306" y="6029801"/>
            <a:ext cx="2927747" cy="10887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Explore adding new sensors, analytics, and mobile integration</a:t>
            </a:r>
            <a:endParaRPr lang="en-US" sz="1786" dirty="0"/>
          </a:p>
        </p:txBody>
      </p:sp>
      <p:sp>
        <p:nvSpPr>
          <p:cNvPr id="18" name="Shape 14"/>
          <p:cNvSpPr/>
          <p:nvPr/>
        </p:nvSpPr>
        <p:spPr>
          <a:xfrm>
            <a:off x="10171867" y="518505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9" name="Text 15"/>
          <p:cNvSpPr/>
          <p:nvPr/>
        </p:nvSpPr>
        <p:spPr>
          <a:xfrm>
            <a:off x="10322362" y="5270063"/>
            <a:ext cx="209312" cy="3402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79"/>
              </a:lnSpc>
              <a:buNone/>
            </a:pPr>
            <a:r>
              <a:rPr lang="en-US" sz="2679" b="1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4</a:t>
            </a:r>
            <a:endParaRPr lang="en-US" sz="2679" dirty="0"/>
          </a:p>
        </p:txBody>
      </p:sp>
      <p:sp>
        <p:nvSpPr>
          <p:cNvPr id="20" name="Text 16"/>
          <p:cNvSpPr/>
          <p:nvPr/>
        </p:nvSpPr>
        <p:spPr>
          <a:xfrm>
            <a:off x="10908983" y="5185053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1"/>
              </a:lnSpc>
              <a:buNone/>
            </a:pPr>
            <a:r>
              <a:rPr lang="en-US" sz="2233" b="1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Secure and Reliable</a:t>
            </a:r>
            <a:endParaRPr lang="en-US" sz="2233" dirty="0"/>
          </a:p>
        </p:txBody>
      </p:sp>
      <p:sp>
        <p:nvSpPr>
          <p:cNvPr id="21" name="Text 17"/>
          <p:cNvSpPr/>
          <p:nvPr/>
        </p:nvSpPr>
        <p:spPr>
          <a:xfrm>
            <a:off x="10908983" y="5675471"/>
            <a:ext cx="2927747" cy="10887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Leverage industry best practices for IoT system security and stability</a:t>
            </a:r>
            <a:endParaRPr lang="en-US" sz="1786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326</Words>
  <Application>Microsoft Office PowerPoint</Application>
  <PresentationFormat>Custom</PresentationFormat>
  <Paragraphs>68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Instrument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91708</cp:lastModifiedBy>
  <cp:revision>2</cp:revision>
  <dcterms:created xsi:type="dcterms:W3CDTF">2024-08-13T18:52:06Z</dcterms:created>
  <dcterms:modified xsi:type="dcterms:W3CDTF">2024-08-13T14:11:52Z</dcterms:modified>
</cp:coreProperties>
</file>